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2" r:id="rId4"/>
    <p:sldId id="258" r:id="rId5"/>
    <p:sldId id="257" r:id="rId6"/>
    <p:sldId id="263" r:id="rId7"/>
    <p:sldId id="266" r:id="rId8"/>
    <p:sldId id="264" r:id="rId9"/>
    <p:sldId id="267" r:id="rId10"/>
    <p:sldId id="259" r:id="rId11"/>
    <p:sldId id="269" r:id="rId12"/>
    <p:sldId id="268" r:id="rId13"/>
    <p:sldId id="271" r:id="rId14"/>
    <p:sldId id="260" r:id="rId15"/>
    <p:sldId id="26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C8AE2-6011-4945-9444-7086C220D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MANAGEMENT AND ORGANISATIONAL BEHAVIOUR</a:t>
            </a:r>
            <a:br>
              <a:rPr lang="en-IN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</a:br>
            <a:endParaRPr lang="en-IN" sz="3600" dirty="0"/>
          </a:p>
        </p:txBody>
      </p:sp>
      <p:pic>
        <p:nvPicPr>
          <p:cNvPr id="1030" name="Picture 6" descr="Organizational Behavior - Goals of Organizational Behavior">
            <a:extLst>
              <a:ext uri="{FF2B5EF4-FFF2-40B4-BE49-F238E27FC236}">
                <a16:creationId xmlns:a16="http://schemas.microsoft.com/office/drawing/2014/main" id="{D2BDC9AB-97EB-44EA-8836-72EB241BF80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2001078"/>
            <a:ext cx="9210261" cy="485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21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B8AE3-CFDC-438A-9C85-E5B1E8436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b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</a:br>
            <a:b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</a:br>
            <a:b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</a:br>
            <a:r>
              <a:rPr lang="en-US" sz="36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UNIT-III Leadership and Motivation Theories  </a:t>
            </a:r>
            <a:br>
              <a:rPr lang="en-IN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</a:br>
            <a:br>
              <a:rPr lang="en-IN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</a:br>
            <a:br>
              <a:rPr lang="en-IN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1D1FC-D378-4FBC-955A-86774FF69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8854" y="2336873"/>
            <a:ext cx="5694676" cy="4063927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i="1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Leadership Theories</a:t>
            </a:r>
            <a:r>
              <a:rPr lang="en-US" b="1" i="1" dirty="0">
                <a:latin typeface="Bahnschrift Light Condensed" panose="020B0502040204020203" pitchFamily="34" charset="0"/>
              </a:rPr>
              <a:t>: </a:t>
            </a:r>
            <a:r>
              <a:rPr lang="en-US" i="1" dirty="0">
                <a:latin typeface="Bahnschrift Light Condensed" panose="020B0502040204020203" pitchFamily="34" charset="0"/>
              </a:rPr>
              <a:t>Great Man Theory - Trait Theory - The Managerial Grid Model - Path Goal theory - Fiedler's Contingency Theory. </a:t>
            </a:r>
          </a:p>
          <a:p>
            <a:pPr marL="0" indent="0" algn="just">
              <a:buNone/>
            </a:pPr>
            <a:endParaRPr lang="en-US" i="1" dirty="0">
              <a:latin typeface="Bahnschrift Light Condensed" panose="020B0502040204020203" pitchFamily="34" charset="0"/>
            </a:endParaRPr>
          </a:p>
          <a:p>
            <a:pPr marL="0" indent="0" algn="just">
              <a:buNone/>
            </a:pPr>
            <a:r>
              <a:rPr lang="en-US" b="1" i="1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Motivational Theories</a:t>
            </a:r>
            <a:r>
              <a:rPr lang="en-US" b="1" i="1" dirty="0">
                <a:latin typeface="Bahnschrift Light Condensed" panose="020B0502040204020203" pitchFamily="34" charset="0"/>
              </a:rPr>
              <a:t>: </a:t>
            </a:r>
            <a:r>
              <a:rPr lang="en-US" i="1" dirty="0">
                <a:latin typeface="Bahnschrift Light Condensed" panose="020B0502040204020203" pitchFamily="34" charset="0"/>
              </a:rPr>
              <a:t>Maslow’s Hierarchy of Needs - Two-factor theory of Motivation - Theory X and Theory Y - McClelland’s Need Theory. Communication: Process - Barriers - Guidelines for Effective Communication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IN" dirty="0"/>
          </a:p>
        </p:txBody>
      </p:sp>
      <p:pic>
        <p:nvPicPr>
          <p:cNvPr id="11266" name="Picture 2" descr="The Leadership Motivation Assessment Report | Bohatala.com">
            <a:extLst>
              <a:ext uri="{FF2B5EF4-FFF2-40B4-BE49-F238E27FC236}">
                <a16:creationId xmlns:a16="http://schemas.microsoft.com/office/drawing/2014/main" id="{FD561E5D-1DBF-41E0-ACC5-5841FC949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8071"/>
            <a:ext cx="4996069" cy="490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360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1510F6A-9350-4811-8861-EA2E467A3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E40F7CE-E0BD-4A0C-919B-9A1EB8AD2B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355521"/>
              </p:ext>
            </p:extLst>
          </p:nvPr>
        </p:nvGraphicFramePr>
        <p:xfrm>
          <a:off x="0" y="245660"/>
          <a:ext cx="12192000" cy="636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1315">
                  <a:extLst>
                    <a:ext uri="{9D8B030D-6E8A-4147-A177-3AD203B41FA5}">
                      <a16:colId xmlns:a16="http://schemas.microsoft.com/office/drawing/2014/main" val="3529809191"/>
                    </a:ext>
                  </a:extLst>
                </a:gridCol>
                <a:gridCol w="360883">
                  <a:extLst>
                    <a:ext uri="{9D8B030D-6E8A-4147-A177-3AD203B41FA5}">
                      <a16:colId xmlns:a16="http://schemas.microsoft.com/office/drawing/2014/main" val="447602928"/>
                    </a:ext>
                  </a:extLst>
                </a:gridCol>
                <a:gridCol w="10299802">
                  <a:extLst>
                    <a:ext uri="{9D8B030D-6E8A-4147-A177-3AD203B41FA5}">
                      <a16:colId xmlns:a16="http://schemas.microsoft.com/office/drawing/2014/main" val="3018877595"/>
                    </a:ext>
                  </a:extLst>
                </a:gridCol>
              </a:tblGrid>
              <a:tr h="1591670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Objective</a:t>
                      </a:r>
                      <a:endParaRPr lang="en-IN" sz="240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:</a:t>
                      </a:r>
                      <a:endParaRPr lang="en-IN" sz="24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To study the various leadership styles, the motivational theories and communication process existing in the organization.</a:t>
                      </a:r>
                      <a:endParaRPr lang="en-IN" sz="24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02987145"/>
                  </a:ext>
                </a:extLst>
              </a:tr>
              <a:tr h="2387505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Outcome </a:t>
                      </a:r>
                      <a:endParaRPr lang="en-IN" sz="240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:</a:t>
                      </a:r>
                      <a:endParaRPr lang="en-IN" sz="240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By studying this students may adapt the best leadership styles to become an effective leader. </a:t>
                      </a:r>
                    </a:p>
                    <a:p>
                      <a:pPr algn="just"/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</a:endParaRPr>
                    </a:p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They will also be able to motivate and lead employees towards achievement of organizational mission and objectives.</a:t>
                      </a:r>
                      <a:endParaRPr lang="en-IN" sz="24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</a:endParaRPr>
                    </a:p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 </a:t>
                      </a:r>
                      <a:endParaRPr lang="en-IN" sz="24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1902492"/>
                  </a:ext>
                </a:extLst>
              </a:tr>
              <a:tr h="2387505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Overview</a:t>
                      </a:r>
                      <a:endParaRPr lang="en-IN" sz="240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:</a:t>
                      </a:r>
                      <a:endParaRPr lang="en-IN" sz="240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There are many leadership and motivational theories.</a:t>
                      </a:r>
                    </a:p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 Each theory has something special to emphasis based on some assumptions and each as its merits and demerits. </a:t>
                      </a:r>
                    </a:p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Theories contribute to improving mangers knowledge and leadership practices. </a:t>
                      </a:r>
                      <a:endParaRPr lang="en-IN" sz="24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6445189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55ECE78E-FB1C-4BD8-A5F0-977B1B486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63669" y="-245659"/>
            <a:ext cx="15461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4294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09D90-1DB9-4071-AE51-3DE425034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i="0" u="none" strike="noStrike" baseline="0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Unit-IV: Organizational Behaviour (OB) </a:t>
            </a:r>
            <a:br>
              <a:rPr lang="en-IN" sz="3600" b="0" i="0" u="none" strike="noStrike" baseline="0" dirty="0">
                <a:solidFill>
                  <a:srgbClr val="00B0F0"/>
                </a:solidFill>
                <a:latin typeface="Bahnschrift Light Condensed" panose="020B0502040204020203" pitchFamily="34" charset="0"/>
              </a:rPr>
            </a:br>
            <a:endParaRPr lang="en-IN" dirty="0">
              <a:solidFill>
                <a:srgbClr val="00B0F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954BF7-5E66-4A64-B9DA-21A56C667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i="1" u="none" strike="noStrike" baseline="0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Introduction to OB: </a:t>
            </a:r>
            <a:r>
              <a:rPr lang="en-US" sz="2800" b="0" i="1" u="none" strike="noStrike" baseline="0" dirty="0">
                <a:latin typeface="Bahnschrift Light Condensed" panose="020B0502040204020203" pitchFamily="34" charset="0"/>
              </a:rPr>
              <a:t>Elements of OB - Disciplines of OB; Perception Process – Attitudes</a:t>
            </a:r>
            <a:r>
              <a:rPr lang="en-US" sz="2800" i="1" dirty="0">
                <a:latin typeface="Bahnschrift Light Condensed" panose="020B0502040204020203" pitchFamily="34" charset="0"/>
              </a:rPr>
              <a:t>.</a:t>
            </a:r>
          </a:p>
          <a:p>
            <a:pPr marL="0" indent="0">
              <a:buNone/>
            </a:pPr>
            <a:endParaRPr lang="en-US" sz="2800" b="0" i="1" u="none" strike="noStrike" baseline="0" dirty="0">
              <a:latin typeface="Bahnschrift Light Condensed" panose="020B0502040204020203" pitchFamily="34" charset="0"/>
            </a:endParaRPr>
          </a:p>
          <a:p>
            <a:pPr marL="0" indent="0">
              <a:buNone/>
            </a:pPr>
            <a:r>
              <a:rPr lang="en-IN" sz="2800" b="1" i="1" u="none" strike="noStrike" baseline="0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Personality Theories</a:t>
            </a:r>
            <a:r>
              <a:rPr lang="en-IN" sz="2800" b="1" i="1" u="none" strike="noStrike" baseline="0" dirty="0">
                <a:latin typeface="Bahnschrift Light Condensed" panose="020B0502040204020203" pitchFamily="34" charset="0"/>
              </a:rPr>
              <a:t>: </a:t>
            </a:r>
            <a:r>
              <a:rPr lang="en-IN" sz="2800" b="0" i="1" u="none" strike="noStrike" baseline="0" dirty="0">
                <a:latin typeface="Bahnschrift Light Condensed" panose="020B0502040204020203" pitchFamily="34" charset="0"/>
              </a:rPr>
              <a:t>Extrovert &amp; Introvert - Type-A &amp; Type-B - Sigmund Freud’s Psychoanalytic Theory. Stress Management</a:t>
            </a:r>
            <a:r>
              <a:rPr lang="en-IN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IN" dirty="0"/>
          </a:p>
        </p:txBody>
      </p:sp>
      <p:pic>
        <p:nvPicPr>
          <p:cNvPr id="9219" name="Picture 3" descr="What Do Personality Traits Mean? It Depends on Whom You Ask | SPSP">
            <a:extLst>
              <a:ext uri="{FF2B5EF4-FFF2-40B4-BE49-F238E27FC236}">
                <a16:creationId xmlns:a16="http://schemas.microsoft.com/office/drawing/2014/main" id="{7AE9E8EB-0BEA-43A8-8766-40751768E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7826"/>
            <a:ext cx="4572000" cy="487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007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64D2D9-BD67-45FE-8589-A93E0AFD7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F5A7EF4-1682-4A75-8585-1A23ED88E8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837748"/>
              </p:ext>
            </p:extLst>
          </p:nvPr>
        </p:nvGraphicFramePr>
        <p:xfrm>
          <a:off x="238539" y="437322"/>
          <a:ext cx="11701669" cy="6096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9730">
                  <a:extLst>
                    <a:ext uri="{9D8B030D-6E8A-4147-A177-3AD203B41FA5}">
                      <a16:colId xmlns:a16="http://schemas.microsoft.com/office/drawing/2014/main" val="4141303628"/>
                    </a:ext>
                  </a:extLst>
                </a:gridCol>
                <a:gridCol w="346369">
                  <a:extLst>
                    <a:ext uri="{9D8B030D-6E8A-4147-A177-3AD203B41FA5}">
                      <a16:colId xmlns:a16="http://schemas.microsoft.com/office/drawing/2014/main" val="3226010398"/>
                    </a:ext>
                  </a:extLst>
                </a:gridCol>
                <a:gridCol w="9885570">
                  <a:extLst>
                    <a:ext uri="{9D8B030D-6E8A-4147-A177-3AD203B41FA5}">
                      <a16:colId xmlns:a16="http://schemas.microsoft.com/office/drawing/2014/main" val="2255709488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Objective</a:t>
                      </a:r>
                      <a:endParaRPr lang="en-IN" sz="24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:</a:t>
                      </a:r>
                      <a:endParaRPr lang="en-IN" sz="24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To know the nature of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Organisations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 and the individual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behaviour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 in the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organisations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 by understanding the various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behavioural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 concepts</a:t>
                      </a:r>
                      <a:endParaRPr lang="en-IN" sz="24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3462281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Outcome </a:t>
                      </a:r>
                      <a:endParaRPr lang="en-IN" sz="240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:</a:t>
                      </a:r>
                      <a:endParaRPr lang="en-IN" sz="240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It will enable the students may understand the significance of OB, individual personalities, perceptions, attitudes and stress management.</a:t>
                      </a:r>
                      <a:endParaRPr lang="en-IN" sz="24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824665"/>
                  </a:ext>
                </a:extLst>
              </a:tr>
              <a:tr h="3048001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Overview</a:t>
                      </a:r>
                      <a:endParaRPr lang="en-IN" sz="240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:</a:t>
                      </a:r>
                      <a:endParaRPr lang="en-IN" sz="240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OB investigates the impact that individuals, groups, and structure have on behavior within an organization by using the conceptual knowledge derived from models and approaches. </a:t>
                      </a:r>
                    </a:p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Because people are different, we need to look at OB in a contingency framework, using situational variables to explain cause-and-effect relationships. </a:t>
                      </a:r>
                    </a:p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Organizational behavior offers specific insights to improve managers’ people skills in the global context also.</a:t>
                      </a:r>
                      <a:endParaRPr lang="en-IN" sz="24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2752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424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3A7A3-EFA0-49A2-AAD2-856305442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i="0" u="none" strike="noStrike" baseline="0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Unit-V: Group Behaviour </a:t>
            </a:r>
            <a:br>
              <a:rPr lang="en-IN" sz="3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62B08-390A-4FBC-B1CB-6E93EAC35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2336873"/>
            <a:ext cx="5112582" cy="3599313"/>
          </a:xfrm>
        </p:spPr>
        <p:txBody>
          <a:bodyPr/>
          <a:lstStyle/>
          <a:p>
            <a:pPr marL="0" indent="0">
              <a:buNone/>
            </a:pPr>
            <a:endParaRPr lang="en-US" b="0" i="0" u="none" strike="noStrike" baseline="0" dirty="0">
              <a:latin typeface="Bahnschrift Light Condensed" panose="020B0502040204020203" pitchFamily="34" charset="0"/>
            </a:endParaRPr>
          </a:p>
          <a:p>
            <a:pPr marL="0" indent="0">
              <a:buNone/>
            </a:pPr>
            <a:r>
              <a:rPr lang="en-US" sz="2800" b="1" i="1" u="none" strike="noStrike" baseline="0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Foundations of Group </a:t>
            </a:r>
            <a:r>
              <a:rPr lang="en-US" sz="2800" b="1" i="1" u="none" strike="noStrike" baseline="0" dirty="0" err="1">
                <a:solidFill>
                  <a:srgbClr val="00B0F0"/>
                </a:solidFill>
                <a:latin typeface="Bahnschrift Light Condensed" panose="020B0502040204020203" pitchFamily="34" charset="0"/>
              </a:rPr>
              <a:t>Behaviour</a:t>
            </a:r>
            <a:r>
              <a:rPr lang="en-US" sz="2800" b="1" i="1" u="none" strike="noStrike" baseline="0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 </a:t>
            </a:r>
            <a:r>
              <a:rPr lang="en-US" sz="2800" b="0" i="1" u="none" strike="noStrike" baseline="0" dirty="0">
                <a:latin typeface="Bahnschrift Light Condensed" panose="020B0502040204020203" pitchFamily="34" charset="0"/>
              </a:rPr>
              <a:t>- Defining and Classifying Groups - Stages of Group Development - Group Decision Making - Understanding Work Teams - Types of Teams - Creating Effective Teams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IN" sz="2800" dirty="0"/>
          </a:p>
        </p:txBody>
      </p:sp>
      <p:pic>
        <p:nvPicPr>
          <p:cNvPr id="5" name="Picture 2" descr="Motivation &amp; Leadership: en, goal, leadership, motivation, psychology,  servant, social, studies | Glogster EDU - Interactive multimedia posters">
            <a:extLst>
              <a:ext uri="{FF2B5EF4-FFF2-40B4-BE49-F238E27FC236}">
                <a16:creationId xmlns:a16="http://schemas.microsoft.com/office/drawing/2014/main" id="{BAC9F2EB-522E-4AC8-AC92-5B1D1DFA2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1078"/>
            <a:ext cx="5181600" cy="485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959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A5783-70CB-4445-9103-E55D65184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5C7B63A-0525-472A-A25F-961FF31D76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021259"/>
              </p:ext>
            </p:extLst>
          </p:nvPr>
        </p:nvGraphicFramePr>
        <p:xfrm>
          <a:off x="0" y="596348"/>
          <a:ext cx="12192000" cy="6261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1315">
                  <a:extLst>
                    <a:ext uri="{9D8B030D-6E8A-4147-A177-3AD203B41FA5}">
                      <a16:colId xmlns:a16="http://schemas.microsoft.com/office/drawing/2014/main" val="1952411237"/>
                    </a:ext>
                  </a:extLst>
                </a:gridCol>
                <a:gridCol w="360883">
                  <a:extLst>
                    <a:ext uri="{9D8B030D-6E8A-4147-A177-3AD203B41FA5}">
                      <a16:colId xmlns:a16="http://schemas.microsoft.com/office/drawing/2014/main" val="364350882"/>
                    </a:ext>
                  </a:extLst>
                </a:gridCol>
                <a:gridCol w="10299802">
                  <a:extLst>
                    <a:ext uri="{9D8B030D-6E8A-4147-A177-3AD203B41FA5}">
                      <a16:colId xmlns:a16="http://schemas.microsoft.com/office/drawing/2014/main" val="2152253755"/>
                    </a:ext>
                  </a:extLst>
                </a:gridCol>
              </a:tblGrid>
              <a:tr h="2348119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 </a:t>
                      </a:r>
                      <a:endParaRPr lang="en-IN" sz="240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</a:endParaRPr>
                    </a:p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Objective</a:t>
                      </a:r>
                      <a:endParaRPr lang="en-IN" sz="240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 </a:t>
                      </a:r>
                      <a:endParaRPr lang="en-IN" sz="240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</a:endParaRPr>
                    </a:p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:</a:t>
                      </a:r>
                      <a:endParaRPr lang="en-IN" sz="240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 </a:t>
                      </a:r>
                      <a:endParaRPr lang="en-IN" sz="24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</a:endParaRPr>
                    </a:p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To understand the significance of group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behaviour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 and the role of teams for effective accomplishment of various tasks.</a:t>
                      </a:r>
                      <a:endParaRPr lang="en-IN" sz="24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8843640"/>
                  </a:ext>
                </a:extLst>
              </a:tr>
              <a:tr h="1565413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Outcome </a:t>
                      </a:r>
                      <a:endParaRPr lang="en-IN" sz="240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:</a:t>
                      </a:r>
                      <a:endParaRPr lang="en-IN" sz="240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By studying this students will be able to manage group dynamics, decision making process and enhance their ability in forming effective teams..</a:t>
                      </a:r>
                      <a:endParaRPr lang="en-IN" sz="24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0413128"/>
                  </a:ext>
                </a:extLst>
              </a:tr>
              <a:tr h="2348119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Overview</a:t>
                      </a:r>
                      <a:endParaRPr lang="en-IN" sz="240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:</a:t>
                      </a:r>
                      <a:endParaRPr lang="en-IN" sz="240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This chapter deals with foundations of group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behaviour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, classification of groups, formation of groups, group decision making, different types of teams, types of teams, creating effective teams.</a:t>
                      </a:r>
                      <a:endParaRPr lang="en-IN" sz="24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</a:endParaRPr>
                    </a:p>
                    <a:p>
                      <a:pPr marL="457200"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 </a:t>
                      </a:r>
                      <a:endParaRPr lang="en-IN" sz="24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953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285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517F0-7202-43F5-B96B-DA58DF3F5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Thank You Messages For Friends | The Right Messages">
            <a:extLst>
              <a:ext uri="{FF2B5EF4-FFF2-40B4-BE49-F238E27FC236}">
                <a16:creationId xmlns:a16="http://schemas.microsoft.com/office/drawing/2014/main" id="{102F560F-5103-4C9B-BE63-6E71E17419D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99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5368F-8C87-41B2-8879-C717A7D9D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b="1" dirty="0">
              <a:solidFill>
                <a:srgbClr val="00B0F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DB4A8-A251-47D0-B117-ACBE11469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Bahnschrift Light Condensed" panose="020B0502040204020203" pitchFamily="34" charset="0"/>
              </a:rPr>
              <a:t>COURSE INSTRUCTORS</a:t>
            </a:r>
          </a:p>
          <a:p>
            <a:pPr marL="0" indent="0" algn="ctr">
              <a:buNone/>
            </a:pPr>
            <a:endParaRPr lang="en-US" sz="3200" b="1" dirty="0">
              <a:latin typeface="Bahnschrift Light Condensed" panose="020B050204020402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>
                <a:latin typeface="Bahnschrift Light Condensed" panose="020B0502040204020203" pitchFamily="34" charset="0"/>
              </a:rPr>
              <a:t>Dr.R.Durga</a:t>
            </a:r>
            <a:r>
              <a:rPr lang="en-US" sz="3200" b="1" dirty="0">
                <a:latin typeface="Bahnschrift Light Condensed" panose="020B0502040204020203" pitchFamily="34" charset="0"/>
              </a:rPr>
              <a:t> Prasad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>
                <a:latin typeface="Bahnschrift Light Condensed" panose="020B0502040204020203" pitchFamily="34" charset="0"/>
              </a:rPr>
              <a:t>M.Vijaya</a:t>
            </a:r>
            <a:r>
              <a:rPr lang="en-US" sz="3200" b="1" dirty="0">
                <a:latin typeface="Bahnschrift Light Condensed" panose="020B0502040204020203" pitchFamily="34" charset="0"/>
              </a:rPr>
              <a:t> Lakshmi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>
                <a:latin typeface="Bahnschrift Light Condensed" panose="020B0502040204020203" pitchFamily="34" charset="0"/>
              </a:rPr>
              <a:t>Dr.MVSS</a:t>
            </a:r>
            <a:r>
              <a:rPr lang="en-US" sz="3200" b="1" dirty="0">
                <a:latin typeface="Bahnschrift Light Condensed" panose="020B0502040204020203" pitchFamily="34" charset="0"/>
              </a:rPr>
              <a:t> Rao</a:t>
            </a:r>
            <a:endParaRPr lang="en-IN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9F433B-8909-44C6-9061-18682181E609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7895" y="571295"/>
            <a:ext cx="10416209" cy="144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0899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00AC995-B91B-4D7A-A302-0DCDE3AF6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8F46E-7845-4ABD-9588-738F471E1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4608" y="2046598"/>
            <a:ext cx="6202018" cy="48114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b="1" i="1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PREFACE</a:t>
            </a:r>
            <a:endParaRPr lang="en-US" sz="2200" i="1" dirty="0"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i="1" dirty="0">
                <a:latin typeface="Bahnschrift Light Condensed" panose="020B0502040204020203" pitchFamily="34" charset="0"/>
                <a:ea typeface="Times New Roman" panose="02020603050405020304" pitchFamily="18" charset="0"/>
              </a:rPr>
              <a:t>C</a:t>
            </a:r>
            <a:r>
              <a:rPr lang="en-US" sz="2200" i="1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ompanies perform differently even though they operate under the same environmental conditions because of their Management practices.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b="1" i="1" dirty="0">
                <a:solidFill>
                  <a:srgbClr val="00B0F0"/>
                </a:solidFill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  <a:t>‘Management</a:t>
            </a:r>
            <a:r>
              <a:rPr lang="en-US" sz="2200" i="1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  <a:t>’ makes remarkable difference between the companies regarding their performance in terms of productivity, products, sales, profitability, service to the customer, employee welfare etc.</a:t>
            </a:r>
            <a:endParaRPr lang="en-IN" sz="2200" i="1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b="1" i="1" dirty="0" err="1">
                <a:solidFill>
                  <a:srgbClr val="00B0F0"/>
                </a:solidFill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Behaviour</a:t>
            </a:r>
            <a:r>
              <a:rPr lang="en-US" sz="2200" i="1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 is generally predictable, and the systematic study of behavior is a means to making reasonably accurate predictions.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i="1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  <a:t>A manager’s job is to use the tools of organizational behavior to increase effectiveness, an organization’s ability to achieve its goal. </a:t>
            </a:r>
            <a:endParaRPr lang="en-IN" sz="2200" i="1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endParaRPr lang="en-IN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E284F3-F5B8-44F3-9CEB-D5B98F2FEE4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321" y="641445"/>
            <a:ext cx="10416209" cy="1293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Leadership and Management – Is there a difference? - Tech Style NYC">
            <a:extLst>
              <a:ext uri="{FF2B5EF4-FFF2-40B4-BE49-F238E27FC236}">
                <a16:creationId xmlns:a16="http://schemas.microsoft.com/office/drawing/2014/main" id="{62163C8E-E2E1-4175-BC1B-486BF8802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34818"/>
            <a:ext cx="4685846" cy="492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73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BB603FD-D392-4EDD-BD87-B6F4D84BC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i="0" u="none" strike="noStrike" baseline="0" dirty="0">
                <a:solidFill>
                  <a:srgbClr val="00B0F0"/>
                </a:solidFill>
                <a:latin typeface="Calibri" panose="020F0502020204030204" pitchFamily="34" charset="0"/>
              </a:rPr>
              <a:t>COURSE AIM</a:t>
            </a:r>
            <a:br>
              <a:rPr lang="en-IN" sz="3600" b="0" i="0" u="none" strike="noStrike" baseline="0" dirty="0">
                <a:solidFill>
                  <a:srgbClr val="00B0F0"/>
                </a:solidFill>
                <a:latin typeface="Calibri" panose="020F0502020204030204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C3CBC-0D65-47EB-B208-2399C1256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2626" y="2336873"/>
            <a:ext cx="5240741" cy="3599313"/>
          </a:xfrm>
        </p:spPr>
        <p:txBody>
          <a:bodyPr/>
          <a:lstStyle/>
          <a:p>
            <a:pPr algn="l"/>
            <a:endParaRPr lang="en-IN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0" i="1" u="none" strike="noStrike" baseline="0" dirty="0">
                <a:latin typeface="Bahnschrift Light Condensed" panose="020B0502040204020203" pitchFamily="34" charset="0"/>
              </a:rPr>
              <a:t>To understand the fundamentals underlying the management of an organization.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0" i="1" u="none" strike="noStrike" baseline="0" dirty="0">
                <a:latin typeface="Bahnschrift Light Condensed" panose="020B0502040204020203" pitchFamily="34" charset="0"/>
              </a:rPr>
              <a:t>To understand the dynamics of organizational </a:t>
            </a:r>
            <a:r>
              <a:rPr lang="en-US" sz="2800" b="0" i="1" u="none" strike="noStrike" baseline="0" dirty="0" err="1">
                <a:latin typeface="Bahnschrift Light Condensed" panose="020B0502040204020203" pitchFamily="34" charset="0"/>
              </a:rPr>
              <a:t>behaviour</a:t>
            </a:r>
            <a:r>
              <a:rPr lang="en-US" sz="2800" b="0" i="1" u="none" strike="noStrike" baseline="0" dirty="0">
                <a:latin typeface="Bahnschrift Light Condensed" panose="020B0502040204020203" pitchFamily="34" charset="0"/>
              </a:rPr>
              <a:t>. </a:t>
            </a:r>
          </a:p>
          <a:p>
            <a:endParaRPr lang="en-IN" dirty="0"/>
          </a:p>
        </p:txBody>
      </p:sp>
      <p:pic>
        <p:nvPicPr>
          <p:cNvPr id="8" name="Picture 2" descr="What Is Organizational Behavior Management (OBM)?">
            <a:extLst>
              <a:ext uri="{FF2B5EF4-FFF2-40B4-BE49-F238E27FC236}">
                <a16:creationId xmlns:a16="http://schemas.microsoft.com/office/drawing/2014/main" id="{D7F83045-9229-4CDA-A3CF-BC966AFD5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88107"/>
            <a:ext cx="5076966" cy="4769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915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102DE-F01A-4766-807E-62B6F2356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i="0" u="none" strike="noStrike" baseline="0" dirty="0">
                <a:solidFill>
                  <a:srgbClr val="00B0F0"/>
                </a:solidFill>
                <a:latin typeface="Calibri" panose="020F0502020204030204" pitchFamily="34" charset="0"/>
              </a:rPr>
              <a:t>LEARNING OUTCOMES</a:t>
            </a:r>
            <a:endParaRPr lang="en-IN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BAA4B-FD5F-4AD7-A196-6674ADC90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34816"/>
            <a:ext cx="9613861" cy="49231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000" b="0" i="1" u="none" strike="noStrike" baseline="0" dirty="0">
                <a:latin typeface="Bahnschrift Light Condensed" panose="020B0502040204020203" pitchFamily="34" charset="0"/>
              </a:rPr>
              <a:t>The students will be able to learn the </a:t>
            </a:r>
            <a:r>
              <a:rPr lang="en-US" sz="3000" b="1" i="1" u="none" strike="noStrike" baseline="0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history of management and the contributions </a:t>
            </a:r>
            <a:r>
              <a:rPr lang="en-US" sz="3000" b="0" i="1" u="none" strike="noStrike" baseline="0" dirty="0">
                <a:latin typeface="Bahnschrift Light Condensed" panose="020B0502040204020203" pitchFamily="34" charset="0"/>
              </a:rPr>
              <a:t>of important management researchers.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000" b="0" i="1" u="none" strike="noStrike" baseline="0" dirty="0">
                <a:latin typeface="Bahnschrift Light Condensed" panose="020B0502040204020203" pitchFamily="34" charset="0"/>
              </a:rPr>
              <a:t>The students can learn </a:t>
            </a:r>
            <a:r>
              <a:rPr lang="en-US" sz="3000" b="1" i="1" u="none" strike="noStrike" baseline="0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how to delegate authority and use power </a:t>
            </a:r>
            <a:r>
              <a:rPr lang="en-US" sz="3000" b="0" i="1" u="none" strike="noStrike" baseline="0" dirty="0">
                <a:latin typeface="Bahnschrift Light Condensed" panose="020B0502040204020203" pitchFamily="34" charset="0"/>
              </a:rPr>
              <a:t>to influence people to get the work done through </a:t>
            </a:r>
            <a:r>
              <a:rPr lang="en-US" sz="3000" b="1" i="1" u="none" strike="noStrike" baseline="0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proper communication and control.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000" b="0" i="1" u="none" strike="noStrike" baseline="0" dirty="0">
                <a:latin typeface="Bahnschrift Light Condensed" panose="020B0502040204020203" pitchFamily="34" charset="0"/>
              </a:rPr>
              <a:t>To understand how employees behave in organizations. Students will be able to correct their </a:t>
            </a:r>
            <a:r>
              <a:rPr lang="en-US" sz="3000" b="1" i="1" u="none" strike="noStrike" baseline="0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individual </a:t>
            </a:r>
            <a:r>
              <a:rPr lang="en-US" sz="3000" b="1" i="1" u="none" strike="noStrike" baseline="0" dirty="0" err="1">
                <a:solidFill>
                  <a:srgbClr val="00B0F0"/>
                </a:solidFill>
                <a:latin typeface="Bahnschrift Light Condensed" panose="020B0502040204020203" pitchFamily="34" charset="0"/>
              </a:rPr>
              <a:t>behaviour</a:t>
            </a:r>
            <a:r>
              <a:rPr lang="en-US" sz="3000" b="1" i="1" u="none" strike="noStrike" baseline="0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 and group </a:t>
            </a:r>
            <a:r>
              <a:rPr lang="en-US" sz="3000" b="1" i="1" u="none" strike="noStrike" baseline="0" dirty="0" err="1">
                <a:solidFill>
                  <a:srgbClr val="00B0F0"/>
                </a:solidFill>
                <a:latin typeface="Bahnschrift Light Condensed" panose="020B0502040204020203" pitchFamily="34" charset="0"/>
              </a:rPr>
              <a:t>behaviour</a:t>
            </a:r>
            <a:r>
              <a:rPr lang="en-US" sz="3000" b="1" i="1" u="none" strike="noStrike" baseline="0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000" b="0" i="1" u="none" strike="noStrike" baseline="0" dirty="0">
                <a:latin typeface="Bahnschrift Light Condensed" panose="020B0502040204020203" pitchFamily="34" charset="0"/>
              </a:rPr>
              <a:t>They will also be able </a:t>
            </a:r>
            <a:r>
              <a:rPr lang="en-US" sz="3000" b="1" i="1" u="none" strike="noStrike" baseline="0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to motivate and lead employees</a:t>
            </a:r>
            <a:r>
              <a:rPr lang="en-US" sz="3000" b="0" i="1" u="none" strike="noStrike" baseline="0" dirty="0">
                <a:latin typeface="Bahnschrift Light Condensed" panose="020B0502040204020203" pitchFamily="34" charset="0"/>
              </a:rPr>
              <a:t> towards achievement of organizational mission and objectives.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85774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47D63-FA8F-474C-9475-769CACD40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i="0" u="none" strike="noStrike" baseline="0" dirty="0">
                <a:solidFill>
                  <a:srgbClr val="00B0F0"/>
                </a:solidFill>
                <a:latin typeface="Calibri" panose="020F0502020204030204" pitchFamily="34" charset="0"/>
              </a:rPr>
              <a:t>Unit-I: Theories of Management</a:t>
            </a:r>
            <a:endParaRPr lang="en-IN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C0BC6-5644-4539-8977-34D583F5D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387" y="2336873"/>
            <a:ext cx="5554639" cy="3941097"/>
          </a:xfrm>
        </p:spPr>
        <p:txBody>
          <a:bodyPr>
            <a:normAutofit/>
          </a:bodyPr>
          <a:lstStyle/>
          <a:p>
            <a:pPr algn="l"/>
            <a:endParaRPr lang="en-IN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800" b="1" i="0" u="none" strike="noStrike" baseline="0" dirty="0">
                <a:latin typeface="Bahnschrift Light Condensed" panose="020B0502040204020203" pitchFamily="34" charset="0"/>
              </a:rPr>
              <a:t>Basics of Management</a:t>
            </a:r>
            <a:r>
              <a:rPr lang="en-US" sz="2800" b="0" i="0" u="none" strike="noStrike" baseline="0" dirty="0">
                <a:latin typeface="Bahnschrift Light Condensed" panose="020B0502040204020203" pitchFamily="34" charset="0"/>
              </a:rPr>
              <a:t>: Importance of Management - Functions of Management - Levels of Management - Scientific Management Theory - Fayol’s Fourteen Principles of Management - Bureaucratic Theory - Human Relations Movement - Systems and Contingency theory. </a:t>
            </a:r>
          </a:p>
          <a:p>
            <a:pPr marL="0" indent="0" algn="just">
              <a:buNone/>
            </a:pPr>
            <a:endParaRPr lang="en-US" sz="2800" b="0" i="0" u="none" strike="noStrike" baseline="0" dirty="0">
              <a:latin typeface="Bahnschrift Light Condensed" panose="020B0502040204020203" pitchFamily="34" charset="0"/>
            </a:endParaRP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3078" name="Picture 6" descr="Middle Management: The Meat of the Corporate Sandwich">
            <a:extLst>
              <a:ext uri="{FF2B5EF4-FFF2-40B4-BE49-F238E27FC236}">
                <a16:creationId xmlns:a16="http://schemas.microsoft.com/office/drawing/2014/main" id="{9DFA54DA-C248-4778-9929-640A7D3E1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8924"/>
            <a:ext cx="4558352" cy="487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917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66C79-B8A3-48D3-B66A-12E7987B1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DB7E8CD-5AEE-4953-B843-617296002D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088290"/>
              </p:ext>
            </p:extLst>
          </p:nvPr>
        </p:nvGraphicFramePr>
        <p:xfrm>
          <a:off x="40943" y="0"/>
          <a:ext cx="12151056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0373">
                  <a:extLst>
                    <a:ext uri="{9D8B030D-6E8A-4147-A177-3AD203B41FA5}">
                      <a16:colId xmlns:a16="http://schemas.microsoft.com/office/drawing/2014/main" val="2856297336"/>
                    </a:ext>
                  </a:extLst>
                </a:gridCol>
                <a:gridCol w="360883">
                  <a:extLst>
                    <a:ext uri="{9D8B030D-6E8A-4147-A177-3AD203B41FA5}">
                      <a16:colId xmlns:a16="http://schemas.microsoft.com/office/drawing/2014/main" val="3911297619"/>
                    </a:ext>
                  </a:extLst>
                </a:gridCol>
                <a:gridCol w="10299800">
                  <a:extLst>
                    <a:ext uri="{9D8B030D-6E8A-4147-A177-3AD203B41FA5}">
                      <a16:colId xmlns:a16="http://schemas.microsoft.com/office/drawing/2014/main" val="3351695982"/>
                    </a:ext>
                  </a:extLst>
                </a:gridCol>
              </a:tblGrid>
              <a:tr h="1570868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Objective</a:t>
                      </a:r>
                      <a:endParaRPr lang="en-IN" sz="28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: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 The objective of the study is to know the management practices, understand the concepts of management, administration and organization.</a:t>
                      </a:r>
                      <a:endParaRPr lang="en-IN" sz="28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</a:endParaRPr>
                    </a:p>
                    <a:p>
                      <a:pPr algn="just"/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 </a:t>
                      </a:r>
                      <a:endParaRPr lang="en-IN" sz="28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8743335"/>
                  </a:ext>
                </a:extLst>
              </a:tr>
              <a:tr h="1570868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Outcome </a:t>
                      </a:r>
                      <a:endParaRPr lang="en-IN" sz="28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: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The students should be able to learn the history of management and the contributions of important management researchers. </a:t>
                      </a:r>
                      <a:endParaRPr lang="en-IN" sz="28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</a:endParaRPr>
                    </a:p>
                    <a:p>
                      <a:pPr algn="just"/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 </a:t>
                      </a:r>
                      <a:endParaRPr lang="en-IN" sz="28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0029418"/>
                  </a:ext>
                </a:extLst>
              </a:tr>
              <a:tr h="3716265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Overview</a:t>
                      </a:r>
                      <a:endParaRPr lang="en-IN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: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To describe the evolution of management and some recent contributions to management thought</a:t>
                      </a:r>
                      <a:endParaRPr lang="en-IN" sz="28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Describes the various approaches to management theories.</a:t>
                      </a:r>
                      <a:endParaRPr lang="en-IN" sz="28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The managerial functions planning, organizing, staffing, leading and controlling.</a:t>
                      </a:r>
                      <a:endParaRPr lang="en-IN" sz="28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</a:endParaRPr>
                    </a:p>
                    <a:p>
                      <a:pPr algn="just"/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 </a:t>
                      </a:r>
                      <a:endParaRPr lang="en-IN" sz="28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893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310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0DC68-9C73-48FD-B2CF-9DA6E0DAE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UNIT-II Planning and </a:t>
            </a:r>
            <a:r>
              <a:rPr lang="en-US" sz="3600" b="1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Organising</a:t>
            </a:r>
            <a:br>
              <a:rPr lang="en-IN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00991-C7F8-4FE0-B2ED-F04BE743F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8978" y="2336873"/>
            <a:ext cx="5254389" cy="3599313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i="1" u="none" strike="noStrike" baseline="0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Planning:</a:t>
            </a:r>
            <a:r>
              <a:rPr lang="en-US" b="1" i="1" u="none" strike="noStrike" baseline="0" dirty="0">
                <a:latin typeface="Bahnschrift Light Condensed" panose="020B0502040204020203" pitchFamily="34" charset="0"/>
              </a:rPr>
              <a:t> Features of Planning - Principles of Planning - Importance of Planning - Forms of Planning - Guidelines for Effective Planning - Steps in Planning Process.</a:t>
            </a:r>
          </a:p>
          <a:p>
            <a:pPr marL="0" indent="0" algn="just">
              <a:buNone/>
            </a:pPr>
            <a:endParaRPr lang="en-US" b="1" i="1" u="none" strike="noStrike" baseline="0" dirty="0">
              <a:latin typeface="Bahnschrift Light Condensed" panose="020B0502040204020203" pitchFamily="34" charset="0"/>
            </a:endParaRPr>
          </a:p>
          <a:p>
            <a:pPr marL="0" indent="0" algn="just">
              <a:buNone/>
            </a:pPr>
            <a:r>
              <a:rPr lang="en-US" b="1" i="1" u="none" strike="noStrike" baseline="0" dirty="0" err="1">
                <a:solidFill>
                  <a:srgbClr val="00B0F0"/>
                </a:solidFill>
                <a:latin typeface="Bahnschrift Light Condensed" panose="020B0502040204020203" pitchFamily="34" charset="0"/>
              </a:rPr>
              <a:t>Organising</a:t>
            </a:r>
            <a:r>
              <a:rPr lang="en-US" b="1" i="1" u="none" strike="noStrike" baseline="0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:</a:t>
            </a:r>
            <a:r>
              <a:rPr lang="en-US" b="1" i="1" u="none" strike="noStrike" baseline="0" dirty="0">
                <a:latin typeface="Bahnschrift Light Condensed" panose="020B0502040204020203" pitchFamily="34" charset="0"/>
              </a:rPr>
              <a:t> Principles of Organizing - Authority - Organizational Design - Job Design - Relation between Authority, Power and Influence </a:t>
            </a:r>
            <a:endParaRPr lang="en-IN" b="1" i="1" dirty="0">
              <a:latin typeface="Bahnschrift Light Condensed" panose="020B0502040204020203" pitchFamily="34" charset="0"/>
            </a:endParaRPr>
          </a:p>
        </p:txBody>
      </p:sp>
      <p:pic>
        <p:nvPicPr>
          <p:cNvPr id="6146" name="Picture 2" descr="The Organizing Function | Business Mgt">
            <a:extLst>
              <a:ext uri="{FF2B5EF4-FFF2-40B4-BE49-F238E27FC236}">
                <a16:creationId xmlns:a16="http://schemas.microsoft.com/office/drawing/2014/main" id="{EDD69D83-70BF-40A2-8EBE-E8FD5E455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01755"/>
            <a:ext cx="5254389" cy="479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963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E0EE5-0FEF-46CA-90AD-8397927B8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8D26F8-7B14-4EB6-BD2B-0F5E756BFE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413894"/>
              </p:ext>
            </p:extLst>
          </p:nvPr>
        </p:nvGraphicFramePr>
        <p:xfrm>
          <a:off x="0" y="0"/>
          <a:ext cx="12192000" cy="6857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7500">
                  <a:extLst>
                    <a:ext uri="{9D8B030D-6E8A-4147-A177-3AD203B41FA5}">
                      <a16:colId xmlns:a16="http://schemas.microsoft.com/office/drawing/2014/main" val="2991073039"/>
                    </a:ext>
                  </a:extLst>
                </a:gridCol>
                <a:gridCol w="367782">
                  <a:extLst>
                    <a:ext uri="{9D8B030D-6E8A-4147-A177-3AD203B41FA5}">
                      <a16:colId xmlns:a16="http://schemas.microsoft.com/office/drawing/2014/main" val="361731218"/>
                    </a:ext>
                  </a:extLst>
                </a:gridCol>
                <a:gridCol w="10496718">
                  <a:extLst>
                    <a:ext uri="{9D8B030D-6E8A-4147-A177-3AD203B41FA5}">
                      <a16:colId xmlns:a16="http://schemas.microsoft.com/office/drawing/2014/main" val="1243389528"/>
                    </a:ext>
                  </a:extLst>
                </a:gridCol>
              </a:tblGrid>
              <a:tr h="1332369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Objective</a:t>
                      </a:r>
                      <a:endParaRPr lang="en-IN" sz="24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: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To know how to plan, implement, evaluate the plan to reach the set objectives. To learn concepts relating to organization structure.</a:t>
                      </a:r>
                      <a:endParaRPr lang="en-IN" sz="28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744489"/>
                  </a:ext>
                </a:extLst>
              </a:tr>
              <a:tr h="1332369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Outcome </a:t>
                      </a:r>
                      <a:endParaRPr lang="en-IN" sz="24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: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The students will be able to understand the relevance of planning and how to take decisions. They can learn how to delegate authority and use of power to influence people.</a:t>
                      </a:r>
                      <a:endParaRPr lang="en-IN" sz="28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1798440"/>
                  </a:ext>
                </a:extLst>
              </a:tr>
              <a:tr h="4193260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Overview</a:t>
                      </a:r>
                      <a:endParaRPr lang="en-IN" sz="24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: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Identify and verify various types of plans and show how they relate to each other.</a:t>
                      </a:r>
                      <a:endParaRPr lang="en-IN" sz="28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Outline and discuss the logical steps in planning and see how these steps are essentially a rational approach to set objectives and selecting the means of reaching them.</a:t>
                      </a:r>
                      <a:endParaRPr lang="en-IN" sz="28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To explain the steps in planning process.</a:t>
                      </a:r>
                      <a:endParaRPr lang="en-IN" sz="28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</a:endParaRPr>
                    </a:p>
                    <a:p>
                      <a:pPr algn="just"/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Bahnschrift Light Condensed" panose="020B0502040204020203" pitchFamily="34" charset="0"/>
                        </a:rPr>
                        <a:t> </a:t>
                      </a:r>
                      <a:endParaRPr lang="en-IN" sz="2800" dirty="0">
                        <a:solidFill>
                          <a:schemeClr val="bg1"/>
                        </a:solidFill>
                        <a:effectLst/>
                        <a:latin typeface="Bahnschrift Light Condensed" panose="020B0502040204020203" pitchFamily="34" charset="0"/>
                        <a:ea typeface="Times New Roman" panose="02020603050405020304" pitchFamily="18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2685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80934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172</TotalTime>
  <Words>970</Words>
  <Application>Microsoft Office PowerPoint</Application>
  <PresentationFormat>Widescreen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Bahnschrift Light Condensed</vt:lpstr>
      <vt:lpstr>Calibri</vt:lpstr>
      <vt:lpstr>Symbol</vt:lpstr>
      <vt:lpstr>Times New Roman</vt:lpstr>
      <vt:lpstr>Trebuchet MS</vt:lpstr>
      <vt:lpstr>Wingdings</vt:lpstr>
      <vt:lpstr>Berlin</vt:lpstr>
      <vt:lpstr> MANAGEMENT AND ORGANISATIONAL BEHAVIOUR </vt:lpstr>
      <vt:lpstr>PowerPoint Presentation</vt:lpstr>
      <vt:lpstr>PowerPoint Presentation</vt:lpstr>
      <vt:lpstr>COURSE AIM </vt:lpstr>
      <vt:lpstr>LEARNING OUTCOMES</vt:lpstr>
      <vt:lpstr>Unit-I: Theories of Management</vt:lpstr>
      <vt:lpstr>PowerPoint Presentation</vt:lpstr>
      <vt:lpstr>UNIT-II Planning and Organising </vt:lpstr>
      <vt:lpstr>PowerPoint Presentation</vt:lpstr>
      <vt:lpstr>   UNIT-III Leadership and Motivation Theories     </vt:lpstr>
      <vt:lpstr>PowerPoint Presentation</vt:lpstr>
      <vt:lpstr>Unit-IV: Organizational Behaviour (OB)  </vt:lpstr>
      <vt:lpstr>PowerPoint Presentation</vt:lpstr>
      <vt:lpstr>Unit-V: Group Behaviour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Vijaya Mohan</dc:creator>
  <cp:lastModifiedBy>Vijaya Mohan</cp:lastModifiedBy>
  <cp:revision>19</cp:revision>
  <dcterms:created xsi:type="dcterms:W3CDTF">2021-01-10T16:31:53Z</dcterms:created>
  <dcterms:modified xsi:type="dcterms:W3CDTF">2021-01-11T03:32:45Z</dcterms:modified>
</cp:coreProperties>
</file>